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61" r:id="rId4"/>
    <p:sldId id="258" r:id="rId5"/>
    <p:sldId id="259" r:id="rId6"/>
    <p:sldId id="260" r:id="rId7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4" d="100"/>
          <a:sy n="84" d="100"/>
        </p:scale>
        <p:origin x="1426" y="8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010400" y="2052960"/>
            <a:ext cx="1981200" cy="1828800"/>
          </a:xfrm>
        </p:spPr>
        <p:txBody>
          <a:bodyPr anchor="ctr">
            <a:normAutofit/>
          </a:bodyPr>
          <a:lstStyle>
            <a:lvl1pPr marL="0" indent="0" algn="l">
              <a:buNone/>
              <a:defRPr sz="19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8D2813E-2829-48FA-A14B-72EE55980F6E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DB2171-91DD-484C-9FB1-D260BEDFE9EE}" type="slidenum">
              <a:rPr lang="en-US" smtClean="0"/>
              <a:t>‹#›</a:t>
            </a:fld>
            <a:endParaRPr lang="en-US"/>
          </a:p>
        </p:txBody>
      </p:sp>
      <p:sp>
        <p:nvSpPr>
          <p:cNvPr id="12" name="Footer Placeholder 11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endParaRPr lang="en-US"/>
          </a:p>
        </p:txBody>
      </p:sp>
      <p:sp>
        <p:nvSpPr>
          <p:cNvPr id="13" name="Title 12"/>
          <p:cNvSpPr>
            <a:spLocks noGrp="1"/>
          </p:cNvSpPr>
          <p:nvPr>
            <p:ph type="title"/>
          </p:nvPr>
        </p:nvSpPr>
        <p:spPr>
          <a:xfrm>
            <a:off x="457200" y="2052960"/>
            <a:ext cx="6324600" cy="182880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813E-2829-48FA-A14B-72EE55980F6E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2171-91DD-484C-9FB1-D260BEDFE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52400" y="147319"/>
            <a:ext cx="6705600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47319"/>
            <a:ext cx="1956046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162800" y="274638"/>
            <a:ext cx="1676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813E-2829-48FA-A14B-72EE55980F6E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0DB2171-91DD-484C-9FB1-D260BEDFE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813E-2829-48FA-A14B-72EE55980F6E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2171-91DD-484C-9FB1-D260BEDFE9EE}" type="slidenum">
              <a:rPr lang="en-US" smtClean="0"/>
              <a:t>‹#›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7010400" y="152399"/>
            <a:ext cx="1981200" cy="655624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400" y="153923"/>
            <a:ext cx="6705600" cy="6553200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62799" y="2892277"/>
            <a:ext cx="1600201" cy="1645920"/>
          </a:xfrm>
        </p:spPr>
        <p:txBody>
          <a:bodyPr anchor="ctr"/>
          <a:lstStyle>
            <a:lvl1pPr marL="0" indent="0">
              <a:buNone/>
              <a:defRPr sz="2000">
                <a:solidFill>
                  <a:schemeClr val="bg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9" name="Date Placeholder 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C8D2813E-2829-48FA-A14B-72EE55980F6E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10" name="Slide Number Placeholder 9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20DB2171-91DD-484C-9FB1-D260BEDFE9E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Footer Placeholder 10"/>
          <p:cNvSpPr>
            <a:spLocks noGrp="1"/>
          </p:cNvSpPr>
          <p:nvPr>
            <p:ph type="ftr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endParaRPr lang="en-US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81000" y="2892277"/>
            <a:ext cx="6324600" cy="1645920"/>
          </a:xfrm>
        </p:spPr>
        <p:txBody>
          <a:bodyPr/>
          <a:lstStyle>
            <a:lvl1pPr algn="r">
              <a:defRPr sz="42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19072"/>
            <a:ext cx="4038600" cy="4407408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813E-2829-48FA-A14B-72EE55980F6E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2171-91DD-484C-9FB1-D260BEDFE9EE}" type="slidenum">
              <a:rPr lang="en-US" smtClean="0"/>
              <a:t>‹#›</a:t>
            </a:fld>
            <a:endParaRPr lang="en-US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22438"/>
            <a:ext cx="4040188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38399"/>
            <a:ext cx="4040188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722438"/>
            <a:ext cx="4041775" cy="639762"/>
          </a:xfrm>
        </p:spPr>
        <p:txBody>
          <a:bodyPr anchor="b"/>
          <a:lstStyle>
            <a:lvl1pPr marL="0" indent="0" algn="ctr">
              <a:buNone/>
              <a:defRPr sz="2400" b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38399"/>
            <a:ext cx="4041775" cy="3687763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813E-2829-48FA-A14B-72EE55980F6E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2171-91DD-484C-9FB1-D260BEDFE9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813E-2829-48FA-A14B-72EE55980F6E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2171-91DD-484C-9FB1-D260BEDFE9EE}" type="slidenum">
              <a:rPr lang="en-US" smtClean="0"/>
              <a:t>‹#›</a:t>
            </a:fld>
            <a:endParaRPr lang="en-US"/>
          </a:p>
        </p:txBody>
      </p:sp>
      <p:sp>
        <p:nvSpPr>
          <p:cNvPr id="6" name="Title 5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152400" y="150919"/>
            <a:ext cx="8831802" cy="6556248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813E-2829-48FA-A14B-72EE55980F6E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2171-91DD-484C-9FB1-D260BEDFE9EE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152400" y="152400"/>
            <a:ext cx="6705600" cy="65532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09600" y="304800"/>
            <a:ext cx="586740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59752" y="2130552"/>
            <a:ext cx="1673352" cy="2816352"/>
          </a:xfrm>
        </p:spPr>
        <p:txBody>
          <a:bodyPr tIns="0"/>
          <a:lstStyle>
            <a:lvl1pPr marL="0" indent="0">
              <a:buNone/>
              <a:defRPr sz="14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813E-2829-48FA-A14B-72EE55980F6E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ln>
            <a:noFill/>
          </a:ln>
        </p:spPr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20DB2171-91DD-484C-9FB1-D260BEDFE9EE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Title 10"/>
          <p:cNvSpPr>
            <a:spLocks noGrp="1"/>
          </p:cNvSpPr>
          <p:nvPr>
            <p:ph type="title"/>
          </p:nvPr>
        </p:nvSpPr>
        <p:spPr>
          <a:xfrm>
            <a:off x="7159752" y="457200"/>
            <a:ext cx="1675660" cy="1673352"/>
          </a:xfrm>
        </p:spPr>
        <p:txBody>
          <a:bodyPr anchor="b"/>
          <a:lstStyle>
            <a:lvl1pPr algn="l">
              <a:defRPr sz="2000" spc="150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9" name="Rectangle 8"/>
          <p:cNvSpPr/>
          <p:nvPr/>
        </p:nvSpPr>
        <p:spPr>
          <a:xfrm>
            <a:off x="7010400" y="150876"/>
            <a:ext cx="1981200" cy="6556248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52400" y="152400"/>
            <a:ext cx="6705600" cy="6553200"/>
          </a:xfrm>
        </p:spPr>
        <p:txBody>
          <a:bodyPr anchor="ctr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62800" y="2133600"/>
            <a:ext cx="1676400" cy="2971800"/>
          </a:xfrm>
        </p:spPr>
        <p:txBody>
          <a:bodyPr tIns="0"/>
          <a:lstStyle>
            <a:lvl1pPr marL="0" indent="0">
              <a:buNone/>
              <a:defRPr sz="1400">
                <a:solidFill>
                  <a:schemeClr val="tx1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8D2813E-2829-48FA-A14B-72EE55980F6E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0DB2171-91DD-484C-9FB1-D260BEDFE9EE}" type="slidenum">
              <a:rPr lang="en-US" smtClean="0"/>
              <a:t>‹#›</a:t>
            </a:fld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7162800" y="460248"/>
            <a:ext cx="1676400" cy="1673352"/>
          </a:xfrm>
        </p:spPr>
        <p:txBody>
          <a:bodyPr anchor="b"/>
          <a:lstStyle>
            <a:lvl1pPr algn="l">
              <a:defRPr sz="2000" spc="150" baseline="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152400" y="1634971"/>
            <a:ext cx="8831802" cy="5045476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152399" y="152400"/>
            <a:ext cx="8814047" cy="1346447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381000" y="355847"/>
            <a:ext cx="8381260" cy="1054394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380999" y="1719071"/>
            <a:ext cx="8407893" cy="440740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370888" y="6356350"/>
            <a:ext cx="21336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>
                <a:solidFill>
                  <a:schemeClr val="tx2"/>
                </a:solidFill>
              </a:defRPr>
            </a:lvl1pPr>
          </a:lstStyle>
          <a:p>
            <a:fld id="{C8D2813E-2829-48FA-A14B-72EE55980F6E}" type="datetimeFigureOut">
              <a:rPr lang="en-US" smtClean="0"/>
              <a:t>7/25/2015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48000" y="6356350"/>
            <a:ext cx="3352800" cy="27432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34680" y="6355080"/>
            <a:ext cx="582966" cy="274320"/>
          </a:xfrm>
          <a:prstGeom prst="rect">
            <a:avLst/>
          </a:prstGeom>
          <a:ln w="19050">
            <a:noFill/>
          </a:ln>
        </p:spPr>
        <p:txBody>
          <a:bodyPr vert="horz" lIns="91440" tIns="45720" rIns="91440" bIns="45720" rtlCol="0" anchor="ctr"/>
          <a:lstStyle>
            <a:lvl1pPr algn="ctr">
              <a:defRPr sz="1100">
                <a:solidFill>
                  <a:schemeClr val="tx2"/>
                </a:solidFill>
              </a:defRPr>
            </a:lvl1pPr>
          </a:lstStyle>
          <a:p>
            <a:fld id="{20DB2171-91DD-484C-9FB1-D260BEDFE9EE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3200" kern="1200" cap="all" spc="200" baseline="0">
          <a:ln>
            <a:noFill/>
          </a:ln>
          <a:solidFill>
            <a:schemeClr val="bg1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28600" algn="l" defTabSz="914400" rtl="0" eaLnBrk="1" latinLnBrk="0" hangingPunct="1">
        <a:spcBef>
          <a:spcPct val="20000"/>
        </a:spcBef>
        <a:buClr>
          <a:schemeClr val="accent1"/>
        </a:buClr>
        <a:buFont typeface="Wingdings 2" pitchFamily="18" charset="2"/>
        <a:buChar char=""/>
        <a:defRPr sz="2000" kern="1200" spc="150" baseline="0">
          <a:solidFill>
            <a:schemeClr val="tx2"/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800" kern="1200" spc="100" baseline="0">
          <a:solidFill>
            <a:schemeClr val="tx2"/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600" kern="1200" spc="100" baseline="0">
          <a:solidFill>
            <a:schemeClr val="tx2"/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buClr>
          <a:schemeClr val="accent4"/>
        </a:buClr>
        <a:buFont typeface="Wingdings" pitchFamily="2" charset="2"/>
        <a:buChar char="§"/>
        <a:defRPr sz="1400" kern="1200">
          <a:solidFill>
            <a:schemeClr val="tx2"/>
          </a:solidFill>
          <a:latin typeface="+mn-lt"/>
          <a:ea typeface="+mn-ea"/>
          <a:cs typeface="+mn-cs"/>
        </a:defRPr>
      </a:lvl4pPr>
      <a:lvl5pPr marL="1280160" indent="-182880" algn="l" defTabSz="914400" rtl="0" eaLnBrk="1" latinLnBrk="0" hangingPunct="1">
        <a:spcBef>
          <a:spcPct val="20000"/>
        </a:spcBef>
        <a:buClr>
          <a:schemeClr val="accent6"/>
        </a:buClr>
        <a:buFont typeface="Wingdings" pitchFamily="2" charset="2"/>
        <a:buChar char="§"/>
        <a:defRPr sz="1300" kern="1200" spc="100" baseline="0">
          <a:solidFill>
            <a:schemeClr val="tx2"/>
          </a:solidFill>
          <a:latin typeface="+mn-lt"/>
          <a:ea typeface="+mn-ea"/>
          <a:cs typeface="+mn-cs"/>
        </a:defRPr>
      </a:lvl5pPr>
      <a:lvl6pPr marL="1554480" indent="-182880" algn="l" defTabSz="914400" rtl="0" eaLnBrk="1" latinLnBrk="0" hangingPunct="1">
        <a:spcBef>
          <a:spcPct val="20000"/>
        </a:spcBef>
        <a:buClr>
          <a:schemeClr val="accent1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6pPr>
      <a:lvl7pPr marL="1828800" indent="-182880" algn="l" defTabSz="914400" rtl="0" eaLnBrk="1" latinLnBrk="0" hangingPunct="1">
        <a:spcBef>
          <a:spcPct val="20000"/>
        </a:spcBef>
        <a:buClr>
          <a:schemeClr val="accent2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7pPr>
      <a:lvl8pPr marL="2103120" indent="-182880" algn="l" defTabSz="914400" rtl="0" eaLnBrk="1" latinLnBrk="0" hangingPunct="1">
        <a:spcBef>
          <a:spcPct val="20000"/>
        </a:spcBef>
        <a:buClr>
          <a:schemeClr val="accent3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8pPr>
      <a:lvl9pPr marL="2377440" indent="-182880" algn="l" defTabSz="914400" rtl="0" eaLnBrk="1" latinLnBrk="0" hangingPunct="1">
        <a:spcBef>
          <a:spcPct val="20000"/>
        </a:spcBef>
        <a:buClr>
          <a:schemeClr val="accent5"/>
        </a:buClr>
        <a:buFont typeface="Wingdings" pitchFamily="2" charset="2"/>
        <a:buChar char="§"/>
        <a:defRPr sz="12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studio.code.org/s/course3/stage/19/puzzle/1" TargetMode="External"/><Relationship Id="rId2" Type="http://schemas.openxmlformats.org/officeDocument/2006/relationships/image" Target="../media/image2.em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emf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Stage 19: Crowd Sourcing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69285876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45720" indent="0">
              <a:buNone/>
            </a:pPr>
            <a:r>
              <a:rPr lang="en-US" sz="2800" b="1" i="0" dirty="0" smtClean="0">
                <a:solidFill>
                  <a:srgbClr val="696969"/>
                </a:solidFill>
                <a:effectLst/>
                <a:latin typeface="Arial"/>
              </a:rPr>
              <a:t>Students will:</a:t>
            </a:r>
          </a:p>
          <a:p>
            <a:pPr>
              <a:buFont typeface="Arial"/>
              <a:buChar char="•"/>
            </a:pPr>
            <a:r>
              <a:rPr lang="en-US" sz="2800" b="0" i="0" dirty="0" smtClean="0">
                <a:solidFill>
                  <a:srgbClr val="696969"/>
                </a:solidFill>
                <a:effectLst/>
                <a:latin typeface="Arial"/>
              </a:rPr>
              <a:t>Identify a large task that needs to be done</a:t>
            </a:r>
          </a:p>
          <a:p>
            <a:pPr>
              <a:buFont typeface="Arial"/>
              <a:buChar char="•"/>
            </a:pPr>
            <a:r>
              <a:rPr lang="en-US" sz="2800" b="0" i="0" dirty="0" smtClean="0">
                <a:solidFill>
                  <a:srgbClr val="696969"/>
                </a:solidFill>
                <a:effectLst/>
                <a:latin typeface="Arial"/>
              </a:rPr>
              <a:t>Rearrange a large task into several smaller tasks</a:t>
            </a:r>
          </a:p>
          <a:p>
            <a:pPr>
              <a:buFont typeface="Arial"/>
              <a:buChar char="•"/>
            </a:pPr>
            <a:r>
              <a:rPr lang="en-US" sz="2800" b="0" i="0" dirty="0" smtClean="0">
                <a:solidFill>
                  <a:srgbClr val="696969"/>
                </a:solidFill>
                <a:effectLst/>
                <a:latin typeface="Arial"/>
              </a:rPr>
              <a:t>Build a complete solution from several smaller solutions</a:t>
            </a:r>
          </a:p>
          <a:p>
            <a:endParaRPr lang="en-US" sz="2800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Objectives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62957896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ontent Placeholder 1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b="1" dirty="0">
                <a:solidFill>
                  <a:srgbClr val="696969"/>
                </a:solidFill>
                <a:latin typeface="Arial"/>
              </a:rPr>
              <a:t>Crowdsourcing</a:t>
            </a:r>
            <a:r>
              <a:rPr lang="en-US" dirty="0">
                <a:solidFill>
                  <a:srgbClr val="696969"/>
                </a:solidFill>
                <a:latin typeface="Arial"/>
              </a:rPr>
              <a:t> - Say it with me: Crowd-sore-sing </a:t>
            </a:r>
            <a:r>
              <a:rPr lang="en-US" dirty="0"/>
              <a:t/>
            </a:r>
            <a:br>
              <a:rPr lang="en-US" dirty="0"/>
            </a:br>
            <a:r>
              <a:rPr lang="en-US" dirty="0">
                <a:solidFill>
                  <a:srgbClr val="696969"/>
                </a:solidFill>
                <a:latin typeface="Arial"/>
              </a:rPr>
              <a:t>Getting help from a large group of people to finish something faster</a:t>
            </a:r>
            <a:endParaRPr lang="en-US" dirty="0"/>
          </a:p>
        </p:txBody>
      </p:sp>
      <p:sp>
        <p:nvSpPr>
          <p:cNvPr id="3" name="Title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Vocabulary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87476611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563880" y="2209800"/>
            <a:ext cx="7650000" cy="430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Video</a:t>
            </a:r>
            <a:endParaRPr lang="en-US" dirty="0"/>
          </a:p>
        </p:txBody>
      </p:sp>
      <p:sp>
        <p:nvSpPr>
          <p:cNvPr id="4" name="TextBox 3"/>
          <p:cNvSpPr txBox="1"/>
          <p:nvPr/>
        </p:nvSpPr>
        <p:spPr>
          <a:xfrm>
            <a:off x="533400" y="1600200"/>
            <a:ext cx="762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>
                <a:hlinkClick r:id="rId3"/>
              </a:rPr>
              <a:t>https://studio.code.org/s/course3/stage/19/puzzle/1</a:t>
            </a:r>
            <a:r>
              <a:rPr lang="en-US" dirty="0" smtClean="0"/>
              <a:t> 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01733252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600200"/>
            <a:ext cx="67056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Example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5083302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Complete Stage 19: Crowd Sourcing</a:t>
            </a:r>
          </a:p>
          <a:p>
            <a:r>
              <a:rPr lang="en-US" dirty="0" smtClean="0"/>
              <a:t>Progress your way through the stage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Directions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03652593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Grid">
  <a:themeElements>
    <a:clrScheme name="Grid">
      <a:dk1>
        <a:sysClr val="windowText" lastClr="000000"/>
      </a:dk1>
      <a:lt1>
        <a:sysClr val="window" lastClr="FFFFFF"/>
      </a:lt1>
      <a:dk2>
        <a:srgbClr val="534949"/>
      </a:dk2>
      <a:lt2>
        <a:srgbClr val="CCD1B9"/>
      </a:lt2>
      <a:accent1>
        <a:srgbClr val="C66951"/>
      </a:accent1>
      <a:accent2>
        <a:srgbClr val="BF974D"/>
      </a:accent2>
      <a:accent3>
        <a:srgbClr val="928B70"/>
      </a:accent3>
      <a:accent4>
        <a:srgbClr val="87706B"/>
      </a:accent4>
      <a:accent5>
        <a:srgbClr val="94734E"/>
      </a:accent5>
      <a:accent6>
        <a:srgbClr val="6F777D"/>
      </a:accent6>
      <a:hlink>
        <a:srgbClr val="CC9900"/>
      </a:hlink>
      <a:folHlink>
        <a:srgbClr val="C0C0C0"/>
      </a:folHlink>
    </a:clrScheme>
    <a:fontScheme name="Grid">
      <a:maj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ajorFont>
      <a:minorFont>
        <a:latin typeface="Franklin Gothic Medium"/>
        <a:ea typeface=""/>
        <a:cs typeface=""/>
        <a:font script="Jpan" typeface="HG創英角ｺﾞｼｯｸUB"/>
        <a:font script="Hang" typeface="HY견고딕"/>
        <a:font script="Hans" typeface="微软雅黑"/>
        <a:font script="Hant" typeface="微軟正黑體"/>
        <a:font script="Arab" typeface="Arial Bold"/>
        <a:font script="Hebr" typeface="Arial Bold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 Bold"/>
        <a:font script="Uigh" typeface="Microsoft Uighur"/>
        <a:font script="Geor" typeface="Sylfaen"/>
      </a:minorFont>
    </a:fontScheme>
    <a:fmtScheme name="Grid">
      <a:fillStyleLst>
        <a:solidFill>
          <a:schemeClr val="phClr"/>
        </a:solidFill>
        <a:solidFill>
          <a:schemeClr val="phClr">
            <a:tint val="50000"/>
          </a:schemeClr>
        </a:solidFill>
        <a:gradFill rotWithShape="1">
          <a:gsLst>
            <a:gs pos="0">
              <a:schemeClr val="phClr"/>
            </a:gs>
            <a:gs pos="90000">
              <a:schemeClr val="phClr">
                <a:shade val="100000"/>
              </a:schemeClr>
            </a:gs>
            <a:gs pos="100000">
              <a:schemeClr val="phClr">
                <a:shade val="85000"/>
              </a:schemeClr>
            </a:gs>
          </a:gsLst>
          <a:path path="circle">
            <a:fillToRect l="100000" t="100000" r="100000" b="100000"/>
          </a:path>
        </a:gra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1750" dist="25400" dir="5400000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"/>
          </a:scene3d>
          <a:sp3d extrusionH="12700" contourW="25400" prstMaterial="flat">
            <a:bevelT w="63500" h="152400" prst="angle"/>
            <a:contourClr>
              <a:schemeClr val="phClr">
                <a:shade val="30000"/>
              </a:schemeClr>
            </a:contourClr>
          </a:sp3d>
        </a:effectStyle>
      </a:effectStyleLst>
      <a:bgFillStyleLst>
        <a:solidFill>
          <a:schemeClr val="phClr"/>
        </a:solidFill>
        <a:solidFill>
          <a:schemeClr val="phClr">
            <a:tint val="90000"/>
            <a:shade val="93000"/>
            <a:satMod val="150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tint val="95000"/>
              </a:schemeClr>
              <a:schemeClr val="phClr">
                <a:shade val="93000"/>
                <a:satMod val="11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Grid</Template>
  <TotalTime>10</TotalTime>
  <Words>54</Words>
  <Application>Microsoft Office PowerPoint</Application>
  <PresentationFormat>On-screen Show (4:3)</PresentationFormat>
  <Paragraphs>14</Paragraphs>
  <Slides>6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6</vt:i4>
      </vt:variant>
    </vt:vector>
  </HeadingPairs>
  <TitlesOfParts>
    <vt:vector size="11" baseType="lpstr">
      <vt:lpstr>Arial</vt:lpstr>
      <vt:lpstr>Franklin Gothic Medium</vt:lpstr>
      <vt:lpstr>Wingdings</vt:lpstr>
      <vt:lpstr>Wingdings 2</vt:lpstr>
      <vt:lpstr>Grid</vt:lpstr>
      <vt:lpstr>Stage 19: Crowd Sourcing</vt:lpstr>
      <vt:lpstr>Objectives</vt:lpstr>
      <vt:lpstr>Vocabulary</vt:lpstr>
      <vt:lpstr>Video</vt:lpstr>
      <vt:lpstr>Example</vt:lpstr>
      <vt:lpstr>Directions</vt:lpstr>
    </vt:vector>
  </TitlesOfParts>
  <Company>Charles County Public Schools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Stage 19: Crowd Sourcing</dc:title>
  <dc:creator>ychristian</dc:creator>
  <cp:lastModifiedBy>O'Grady-Cunniff, Dianne (CCPS)</cp:lastModifiedBy>
  <cp:revision>3</cp:revision>
  <dcterms:created xsi:type="dcterms:W3CDTF">2015-07-22T14:07:38Z</dcterms:created>
  <dcterms:modified xsi:type="dcterms:W3CDTF">2015-07-25T19:44:44Z</dcterms:modified>
</cp:coreProperties>
</file>